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0" r:id="rId4"/>
    <p:sldId id="262" r:id="rId5"/>
    <p:sldId id="263" r:id="rId6"/>
    <p:sldId id="297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3" r:id="rId25"/>
    <p:sldId id="284" r:id="rId26"/>
    <p:sldId id="285" r:id="rId27"/>
    <p:sldId id="288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78563" autoAdjust="0"/>
  </p:normalViewPr>
  <p:slideViewPr>
    <p:cSldViewPr snapToGrid="0">
      <p:cViewPr varScale="1">
        <p:scale>
          <a:sx n="126" d="100"/>
          <a:sy n="126" d="100"/>
        </p:scale>
        <p:origin x="748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17.4.2025.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olor_valu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Box_Mode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div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ascad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Web/CSS/Specificity#the_important_exception" TargetMode="External"/><Relationship Id="rId4" Type="http://schemas.openxmlformats.org/officeDocument/2006/relationships/hyperlink" Target="https://developer.mozilla.org/en-US/docs/Web/CSS/Specificity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First_step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endmentor.io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osition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CSS/z-index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display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Global_attributes/styl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Web/HTML/Element/link" TargetMode="External"/><Relationship Id="rId4" Type="http://schemas.openxmlformats.org/officeDocument/2006/relationships/hyperlink" Target="https://developer.mozilla.org/en-US/docs/Web/HTML/Element/style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floa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Flexible_Box_Layout" TargetMode="External"/><Relationship Id="rId7" Type="http://schemas.openxmlformats.org/officeDocument/2006/relationships/hyperlink" Target="https://bulma.io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ailwindcss.com/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developer.mozilla.org/en-US/docs/Web/CSS/CSS_Grid_Layout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Selector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the meaning of “Cascading” via the waterfall analogy—styles flow from general to specific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Emphasize that CSS separates presentation from content, improving maintainability.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What is CSS?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W3Schools – CSS Introduction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CSS: The Definitive Guide</a:t>
            </a:r>
            <a:r>
              <a:rPr lang="en-US" dirty="0"/>
              <a:t> by Eric A. Meyer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9630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12: “CSS – Exercise 2”</a:t>
            </a:r>
          </a:p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setting background-color and color using named colors, hex codes, and </a:t>
            </a:r>
            <a:r>
              <a:rPr lang="en-US" dirty="0" err="1"/>
              <a:t>rgb</a:t>
            </a:r>
            <a:r>
              <a:rPr lang="en-US" dirty="0"/>
              <a:t>().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consistency: pick a small palette and reuse it.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CSS Color Values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https://github.com/dinoDuvnjak/CTK/tree/main/Bootcamp/css-uvod/2.2-css-selektori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Slide</a:t>
            </a:r>
            <a:r>
              <a:rPr lang="hr-HR" b="1" dirty="0"/>
              <a:t> 16: “CSS – </a:t>
            </a:r>
            <a:r>
              <a:rPr lang="hr-HR" b="1" dirty="0" err="1"/>
              <a:t>Box</a:t>
            </a:r>
            <a:r>
              <a:rPr lang="hr-HR" b="1" dirty="0"/>
              <a:t> Model”</a:t>
            </a:r>
          </a:p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Live‑</a:t>
            </a:r>
            <a:r>
              <a:rPr lang="hr-HR" dirty="0" err="1"/>
              <a:t>inspect</a:t>
            </a:r>
            <a:r>
              <a:rPr lang="hr-HR" dirty="0"/>
              <a:t> element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DevTools</a:t>
            </a:r>
            <a:r>
              <a:rPr lang="hr-HR" dirty="0"/>
              <a:t> to show </a:t>
            </a:r>
            <a:r>
              <a:rPr lang="hr-HR" dirty="0" err="1"/>
              <a:t>content</a:t>
            </a:r>
            <a:r>
              <a:rPr lang="hr-HR" dirty="0"/>
              <a:t>, </a:t>
            </a:r>
            <a:r>
              <a:rPr lang="hr-HR" dirty="0" err="1"/>
              <a:t>padding</a:t>
            </a:r>
            <a:r>
              <a:rPr lang="hr-HR" dirty="0"/>
              <a:t>, </a:t>
            </a:r>
            <a:r>
              <a:rPr lang="hr-HR" dirty="0" err="1"/>
              <a:t>border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margin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Explain</a:t>
            </a:r>
            <a:r>
              <a:rPr lang="hr-HR" dirty="0"/>
              <a:t> how </a:t>
            </a:r>
            <a:r>
              <a:rPr lang="hr-HR" dirty="0" err="1"/>
              <a:t>box-sizing</a:t>
            </a:r>
            <a:r>
              <a:rPr lang="hr-HR" dirty="0"/>
              <a:t>: </a:t>
            </a:r>
            <a:r>
              <a:rPr lang="hr-HR" dirty="0" err="1"/>
              <a:t>border-box</a:t>
            </a:r>
            <a:r>
              <a:rPr lang="hr-HR" dirty="0"/>
              <a:t>; </a:t>
            </a:r>
            <a:r>
              <a:rPr lang="hr-HR" dirty="0" err="1"/>
              <a:t>alters</a:t>
            </a:r>
            <a:r>
              <a:rPr lang="hr-HR" dirty="0"/>
              <a:t> </a:t>
            </a:r>
            <a:r>
              <a:rPr lang="hr-HR" dirty="0" err="1"/>
              <a:t>box</a:t>
            </a:r>
            <a:r>
              <a:rPr lang="hr-HR" dirty="0"/>
              <a:t> </a:t>
            </a:r>
            <a:r>
              <a:rPr lang="hr-HR" dirty="0" err="1"/>
              <a:t>calculations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CSS </a:t>
            </a:r>
            <a:r>
              <a:rPr lang="hr-HR" dirty="0" err="1">
                <a:hlinkClick r:id="rId3"/>
              </a:rPr>
              <a:t>Box</a:t>
            </a:r>
            <a:r>
              <a:rPr lang="hr-HR" dirty="0">
                <a:hlinkClick r:id="rId3"/>
              </a:rPr>
              <a:t> Model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CSS: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Definitive</a:t>
            </a:r>
            <a:r>
              <a:rPr lang="hr-HR" i="1" dirty="0"/>
              <a:t> </a:t>
            </a:r>
            <a:r>
              <a:rPr lang="hr-HR" i="1" dirty="0" err="1"/>
              <a:t>Guide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Eric A. Meyer (</a:t>
            </a:r>
            <a:r>
              <a:rPr lang="hr-HR" dirty="0" err="1"/>
              <a:t>box</a:t>
            </a:r>
            <a:r>
              <a:rPr lang="hr-HR" dirty="0"/>
              <a:t> model </a:t>
            </a:r>
            <a:r>
              <a:rPr lang="hr-HR" dirty="0" err="1"/>
              <a:t>chapter</a:t>
            </a:r>
            <a:r>
              <a:rPr lang="hr-HR" dirty="0"/>
              <a:t>)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that &lt;div&gt; is a generic container; discuss semantic alternatives (&lt;section&gt;, &lt;article&gt;).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grouping of elements into flex or grid containers.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The &lt;div&gt; Element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18 (</a:t>
            </a:r>
            <a:r>
              <a:rPr lang="hr-HR" b="1" dirty="0" err="1"/>
              <a:t>Cascade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rule</a:t>
            </a:r>
            <a:r>
              <a:rPr lang="hr-HR" dirty="0"/>
              <a:t> </a:t>
            </a:r>
            <a:r>
              <a:rPr lang="hr-HR" dirty="0" err="1"/>
              <a:t>order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CSS file </a:t>
            </a:r>
            <a:r>
              <a:rPr lang="hr-HR" dirty="0" err="1"/>
              <a:t>affecting</a:t>
            </a:r>
            <a:r>
              <a:rPr lang="hr-HR" dirty="0"/>
              <a:t>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19 (</a:t>
            </a:r>
            <a:r>
              <a:rPr lang="hr-HR" b="1" dirty="0" err="1"/>
              <a:t>Selector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Walk</a:t>
            </a:r>
            <a:r>
              <a:rPr lang="hr-HR" dirty="0"/>
              <a:t> </a:t>
            </a:r>
            <a:r>
              <a:rPr lang="hr-HR" dirty="0" err="1"/>
              <a:t>through</a:t>
            </a:r>
            <a:r>
              <a:rPr lang="hr-HR" dirty="0"/>
              <a:t> element → </a:t>
            </a:r>
            <a:r>
              <a:rPr lang="hr-HR" dirty="0" err="1"/>
              <a:t>class</a:t>
            </a:r>
            <a:r>
              <a:rPr lang="hr-HR" dirty="0"/>
              <a:t> → </a:t>
            </a:r>
            <a:r>
              <a:rPr lang="hr-HR" dirty="0" err="1"/>
              <a:t>attribute</a:t>
            </a:r>
            <a:r>
              <a:rPr lang="hr-HR" dirty="0"/>
              <a:t> → ID </a:t>
            </a:r>
            <a:r>
              <a:rPr lang="hr-HR" dirty="0" err="1"/>
              <a:t>ranking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20 (</a:t>
            </a:r>
            <a:r>
              <a:rPr lang="hr-HR" b="1" dirty="0" err="1"/>
              <a:t>Inline</a:t>
            </a:r>
            <a:r>
              <a:rPr lang="hr-HR" b="1" dirty="0"/>
              <a:t> </a:t>
            </a:r>
            <a:r>
              <a:rPr lang="hr-HR" b="1" dirty="0" err="1"/>
              <a:t>Style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 </a:t>
            </a:r>
            <a:r>
              <a:rPr lang="hr-HR" dirty="0" err="1"/>
              <a:t>beating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external</a:t>
            </a:r>
            <a:r>
              <a:rPr lang="hr-HR" dirty="0"/>
              <a:t>/</a:t>
            </a:r>
            <a:r>
              <a:rPr lang="hr-HR" dirty="0" err="1"/>
              <a:t>internal</a:t>
            </a:r>
            <a:r>
              <a:rPr lang="hr-HR" dirty="0"/>
              <a:t> </a:t>
            </a:r>
            <a:r>
              <a:rPr lang="hr-HR" dirty="0" err="1"/>
              <a:t>rules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21 (!</a:t>
            </a:r>
            <a:r>
              <a:rPr lang="hr-HR" b="1" dirty="0" err="1"/>
              <a:t>important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Warn</a:t>
            </a:r>
            <a:r>
              <a:rPr lang="hr-HR" dirty="0"/>
              <a:t> </a:t>
            </a:r>
            <a:r>
              <a:rPr lang="hr-HR" dirty="0" err="1"/>
              <a:t>about</a:t>
            </a:r>
            <a:r>
              <a:rPr lang="hr-HR" dirty="0"/>
              <a:t> </a:t>
            </a:r>
            <a:r>
              <a:rPr lang="hr-HR" dirty="0" err="1"/>
              <a:t>maintenance</a:t>
            </a:r>
            <a:r>
              <a:rPr lang="hr-HR" dirty="0"/>
              <a:t> </a:t>
            </a:r>
            <a:r>
              <a:rPr lang="hr-HR" dirty="0" err="1"/>
              <a:t>headaches</a:t>
            </a:r>
            <a:r>
              <a:rPr lang="hr-HR" dirty="0"/>
              <a:t>—</a:t>
            </a:r>
            <a:r>
              <a:rPr lang="hr-HR" dirty="0" err="1"/>
              <a:t>reserve</a:t>
            </a:r>
            <a:r>
              <a:rPr lang="hr-HR" dirty="0"/>
              <a:t> for </a:t>
            </a:r>
            <a:r>
              <a:rPr lang="hr-HR" dirty="0" err="1"/>
              <a:t>special</a:t>
            </a:r>
            <a:r>
              <a:rPr lang="hr-HR" dirty="0"/>
              <a:t> </a:t>
            </a:r>
            <a:r>
              <a:rPr lang="hr-HR" dirty="0" err="1"/>
              <a:t>cases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</a:t>
            </a:r>
            <a:r>
              <a:rPr lang="hr-HR" dirty="0" err="1">
                <a:hlinkClick r:id="rId3"/>
              </a:rPr>
              <a:t>Cascade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and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Inheritance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</a:t>
            </a:r>
            <a:r>
              <a:rPr lang="hr-HR" dirty="0" err="1">
                <a:hlinkClick r:id="rId4"/>
              </a:rPr>
              <a:t>Specificity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MDN – </a:t>
            </a:r>
            <a:r>
              <a:rPr lang="hr-HR" dirty="0" err="1">
                <a:hlinkClick r:id="rId5"/>
              </a:rPr>
              <a:t>Using</a:t>
            </a:r>
            <a:r>
              <a:rPr lang="hr-HR" dirty="0">
                <a:hlinkClick r:id="rId5"/>
              </a:rPr>
              <a:t> !</a:t>
            </a:r>
            <a:r>
              <a:rPr lang="hr-HR" dirty="0" err="1">
                <a:hlinkClick r:id="rId5"/>
              </a:rPr>
              <a:t>important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a plain HTML page and then layer on CSS incrementally (colors, fonts, layout).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Live‑code a minimal HTML page and toggle CSS on/off to illustrate impact.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hlinkClick r:id="rId3"/>
              </a:rPr>
              <a:t>MDN – CSS First Steps</a:t>
            </a:r>
            <a:r>
              <a:rPr lang="en-US" dirty="0"/>
              <a:t> - </a:t>
            </a:r>
            <a:r>
              <a:rPr lang="hr-HR" dirty="0"/>
              <a:t>https://developer.mozilla.org/en-US/docs/MDN/Guides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Site - https://dinoduvnjak.github.io/css-toogle/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the reference image and challenge students to replicate layout, colors, and typography.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Encourage use of Flexbox or Grid if they wish, even though it’s not yet covered.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Frontend Mentor Challenges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https://github.com/dinoDuvnjak/CTK/tree/main/Bootcamp/css-uvod/2.3-css-cascade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23 (</a:t>
            </a:r>
            <a:r>
              <a:rPr lang="hr-HR" b="1" dirty="0" err="1"/>
              <a:t>Static</a:t>
            </a:r>
            <a:r>
              <a:rPr lang="hr-HR" b="1" dirty="0"/>
              <a:t> &amp; </a:t>
            </a:r>
            <a:r>
              <a:rPr lang="hr-HR" b="1" dirty="0" err="1"/>
              <a:t>Relative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position:relative</a:t>
            </a:r>
            <a:r>
              <a:rPr lang="hr-HR" dirty="0"/>
              <a:t>; top/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offsets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24 (</a:t>
            </a:r>
            <a:r>
              <a:rPr lang="hr-HR" b="1" dirty="0" err="1"/>
              <a:t>Absolute</a:t>
            </a:r>
            <a:r>
              <a:rPr lang="hr-HR" b="1" dirty="0"/>
              <a:t> &amp; </a:t>
            </a:r>
            <a:r>
              <a:rPr lang="hr-HR" b="1" dirty="0" err="1"/>
              <a:t>Fixed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absolute</a:t>
            </a:r>
            <a:r>
              <a:rPr lang="hr-HR" dirty="0"/>
              <a:t> </a:t>
            </a:r>
            <a:r>
              <a:rPr lang="hr-HR" dirty="0" err="1"/>
              <a:t>positioning</a:t>
            </a:r>
            <a:r>
              <a:rPr lang="hr-HR" dirty="0"/>
              <a:t> </a:t>
            </a:r>
            <a:r>
              <a:rPr lang="hr-HR" dirty="0" err="1"/>
              <a:t>within</a:t>
            </a:r>
            <a:r>
              <a:rPr lang="hr-HR" dirty="0"/>
              <a:t> a </a:t>
            </a:r>
            <a:r>
              <a:rPr lang="hr-HR" dirty="0" err="1"/>
              <a:t>relative</a:t>
            </a:r>
            <a:r>
              <a:rPr lang="hr-HR" dirty="0"/>
              <a:t> </a:t>
            </a:r>
            <a:r>
              <a:rPr lang="hr-HR" dirty="0" err="1"/>
              <a:t>parent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fixed</a:t>
            </a:r>
            <a:r>
              <a:rPr lang="hr-HR" dirty="0"/>
              <a:t> </a:t>
            </a:r>
            <a:r>
              <a:rPr lang="hr-HR" dirty="0" err="1"/>
              <a:t>headers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25 (Z‑Index):</a:t>
            </a:r>
            <a:r>
              <a:rPr lang="hr-HR" dirty="0"/>
              <a:t> </a:t>
            </a:r>
            <a:r>
              <a:rPr lang="hr-HR" dirty="0" err="1"/>
              <a:t>Illustrate</a:t>
            </a:r>
            <a:r>
              <a:rPr lang="hr-HR" dirty="0"/>
              <a:t> </a:t>
            </a:r>
            <a:r>
              <a:rPr lang="hr-HR" dirty="0" err="1"/>
              <a:t>stacking</a:t>
            </a:r>
            <a:r>
              <a:rPr lang="hr-HR" dirty="0"/>
              <a:t> </a:t>
            </a:r>
            <a:r>
              <a:rPr lang="hr-HR" dirty="0" err="1"/>
              <a:t>context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how </a:t>
            </a:r>
            <a:r>
              <a:rPr lang="hr-HR" dirty="0" err="1"/>
              <a:t>higher</a:t>
            </a:r>
            <a:r>
              <a:rPr lang="hr-HR" dirty="0"/>
              <a:t> z-index </a:t>
            </a:r>
            <a:r>
              <a:rPr lang="hr-HR" dirty="0" err="1"/>
              <a:t>brings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forward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CSS </a:t>
            </a:r>
            <a:r>
              <a:rPr lang="hr-HR" dirty="0" err="1">
                <a:hlinkClick r:id="rId3"/>
              </a:rPr>
              <a:t>Positioning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Z‑Index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</a:t>
            </a:r>
            <a:r>
              <a:rPr lang="hr-HR" i="1" dirty="0" err="1"/>
              <a:t>Secrets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Lea </a:t>
            </a:r>
            <a:r>
              <a:rPr lang="hr-HR" dirty="0" err="1"/>
              <a:t>Verou</a:t>
            </a:r>
            <a:r>
              <a:rPr lang="hr-HR" dirty="0"/>
              <a:t> (</a:t>
            </a:r>
            <a:r>
              <a:rPr lang="hr-HR" dirty="0" err="1"/>
              <a:t>positioning</a:t>
            </a:r>
            <a:r>
              <a:rPr lang="hr-HR" dirty="0"/>
              <a:t> </a:t>
            </a:r>
            <a:r>
              <a:rPr lang="hr-HR" dirty="0" err="1"/>
              <a:t>techniques</a:t>
            </a:r>
            <a:r>
              <a:rPr lang="hr-H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</a:t>
            </a:r>
            <a:r>
              <a:rPr lang="hr-HR" i="1" dirty="0" err="1"/>
              <a:t>Mastery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Andy </a:t>
            </a:r>
            <a:r>
              <a:rPr lang="hr-HR" dirty="0" err="1"/>
              <a:t>Budd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 a layout mockup that requires precise positioning and layering.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Advise use of </a:t>
            </a:r>
            <a:r>
              <a:rPr lang="en-US" dirty="0" err="1"/>
              <a:t>DevTools</a:t>
            </a:r>
            <a:r>
              <a:rPr lang="en-US" dirty="0"/>
              <a:t> to tweak top, left, and z-index interactively.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CodePen</a:t>
            </a:r>
            <a:r>
              <a:rPr lang="en-US" dirty="0">
                <a:hlinkClick r:id="rId3"/>
              </a:rPr>
              <a:t> – Z‑Index Playground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CODE - https://github.com/dinoDuvnjak/CTK/tree/main/Bootcamp/css-uvod/2.4-positioning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27 (</a:t>
            </a:r>
            <a:r>
              <a:rPr lang="hr-HR" b="1" dirty="0" err="1"/>
              <a:t>Block</a:t>
            </a:r>
            <a:r>
              <a:rPr lang="hr-HR" b="1" dirty="0"/>
              <a:t> vs </a:t>
            </a:r>
            <a:r>
              <a:rPr lang="hr-HR" b="1" dirty="0" err="1"/>
              <a:t>Inline</a:t>
            </a:r>
            <a:r>
              <a:rPr lang="hr-HR" b="1" dirty="0"/>
              <a:t>):</a:t>
            </a:r>
            <a:r>
              <a:rPr lang="hr-HR" dirty="0"/>
              <a:t> Show how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28 (</a:t>
            </a:r>
            <a:r>
              <a:rPr lang="hr-HR" b="1" dirty="0" err="1"/>
              <a:t>Inline‑Block</a:t>
            </a:r>
            <a:r>
              <a:rPr lang="hr-HR" b="1" dirty="0"/>
              <a:t> &amp; None):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inline‑block</a:t>
            </a:r>
            <a:r>
              <a:rPr lang="hr-HR" dirty="0"/>
              <a:t> </a:t>
            </a:r>
            <a:r>
              <a:rPr lang="hr-HR" dirty="0" err="1"/>
              <a:t>allowing</a:t>
            </a:r>
            <a:r>
              <a:rPr lang="hr-HR" dirty="0"/>
              <a:t> </a:t>
            </a:r>
            <a:r>
              <a:rPr lang="hr-HR" dirty="0" err="1"/>
              <a:t>width</a:t>
            </a:r>
            <a:r>
              <a:rPr lang="hr-HR" dirty="0"/>
              <a:t>/</a:t>
            </a:r>
            <a:r>
              <a:rPr lang="hr-HR" dirty="0" err="1"/>
              <a:t>height</a:t>
            </a:r>
            <a:r>
              <a:rPr lang="hr-HR" dirty="0"/>
              <a:t> vs </a:t>
            </a:r>
            <a:r>
              <a:rPr lang="hr-HR" dirty="0" err="1"/>
              <a:t>display:none</a:t>
            </a:r>
            <a:r>
              <a:rPr lang="hr-HR" dirty="0"/>
              <a:t> </a:t>
            </a:r>
            <a:r>
              <a:rPr lang="hr-HR" dirty="0" err="1"/>
              <a:t>hiding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altogether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Display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a simple grid of three squares and ask students to toggle between row and column layouts using display.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Flexbox</a:t>
            </a:r>
          </a:p>
          <a:p>
            <a:endParaRPr lang="en-US" dirty="0"/>
          </a:p>
          <a:p>
            <a:r>
              <a:rPr lang="en-US" dirty="0"/>
              <a:t>CODE - https://github.com/dinoDuvnjak/CTK/tree/main/Bootcamp/css-uvod/2.5-css-display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3):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&lt;p </a:t>
            </a:r>
            <a:r>
              <a:rPr lang="hr-HR" dirty="0" err="1"/>
              <a:t>style</a:t>
            </a:r>
            <a:r>
              <a:rPr lang="hr-HR" dirty="0"/>
              <a:t>="</a:t>
            </a:r>
            <a:r>
              <a:rPr lang="hr-HR" dirty="0" err="1"/>
              <a:t>color:red</a:t>
            </a:r>
            <a:r>
              <a:rPr lang="hr-HR" dirty="0"/>
              <a:t>"&gt;…&lt;/p&gt;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 for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tweaks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4):</a:t>
            </a:r>
            <a:r>
              <a:rPr lang="hr-HR" dirty="0"/>
              <a:t> Show a &lt;</a:t>
            </a:r>
            <a:r>
              <a:rPr lang="hr-HR" dirty="0" err="1"/>
              <a:t>style</a:t>
            </a:r>
            <a:r>
              <a:rPr lang="hr-HR" dirty="0"/>
              <a:t>&gt;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&lt;</a:t>
            </a:r>
            <a:r>
              <a:rPr lang="hr-HR" dirty="0" err="1"/>
              <a:t>head</a:t>
            </a:r>
            <a:r>
              <a:rPr lang="hr-HR" dirty="0"/>
              <a:t>&gt;; note </a:t>
            </a:r>
            <a:r>
              <a:rPr lang="hr-HR" dirty="0" err="1"/>
              <a:t>duplication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External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5):</a:t>
            </a:r>
            <a:r>
              <a:rPr lang="hr-HR" dirty="0"/>
              <a:t> </a:t>
            </a:r>
            <a:r>
              <a:rPr lang="hr-HR" dirty="0" err="1"/>
              <a:t>Create</a:t>
            </a:r>
            <a:r>
              <a:rPr lang="hr-HR" dirty="0"/>
              <a:t> a separate .</a:t>
            </a:r>
            <a:r>
              <a:rPr lang="hr-HR" dirty="0" err="1"/>
              <a:t>css</a:t>
            </a:r>
            <a:r>
              <a:rPr lang="hr-HR" dirty="0"/>
              <a:t> file, link via &lt;link&gt;;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caching</a:t>
            </a:r>
            <a:r>
              <a:rPr lang="hr-HR" dirty="0"/>
              <a:t> </a:t>
            </a:r>
            <a:r>
              <a:rPr lang="hr-HR" dirty="0" err="1"/>
              <a:t>benefits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</a:t>
            </a:r>
            <a:r>
              <a:rPr lang="hr-HR" dirty="0" err="1">
                <a:hlinkClick r:id="rId3"/>
              </a:rPr>
              <a:t>Using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Inline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Styles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</a:t>
            </a:r>
            <a:r>
              <a:rPr lang="hr-HR" dirty="0" err="1">
                <a:hlinkClick r:id="rId4"/>
              </a:rPr>
              <a:t>The</a:t>
            </a:r>
            <a:r>
              <a:rPr lang="hr-HR" dirty="0">
                <a:hlinkClick r:id="rId4"/>
              </a:rPr>
              <a:t> &lt;</a:t>
            </a:r>
            <a:r>
              <a:rPr lang="hr-HR" dirty="0" err="1">
                <a:hlinkClick r:id="rId4"/>
              </a:rPr>
              <a:t>style</a:t>
            </a:r>
            <a:r>
              <a:rPr lang="hr-HR" dirty="0">
                <a:hlinkClick r:id="rId4"/>
              </a:rPr>
              <a:t>&gt; Element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MDN – </a:t>
            </a:r>
            <a:r>
              <a:rPr lang="hr-HR" dirty="0" err="1">
                <a:hlinkClick r:id="rId5"/>
              </a:rPr>
              <a:t>The</a:t>
            </a:r>
            <a:r>
              <a:rPr lang="hr-HR" dirty="0">
                <a:hlinkClick r:id="rId5"/>
              </a:rPr>
              <a:t> &lt;link&gt; Element for CSS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</a:t>
            </a:r>
            <a:r>
              <a:rPr lang="hr-HR" i="1" dirty="0" err="1"/>
              <a:t>Mastery</a:t>
            </a:r>
            <a:r>
              <a:rPr lang="hr-HR" i="1" dirty="0"/>
              <a:t>: Advanced Web </a:t>
            </a:r>
            <a:r>
              <a:rPr lang="hr-HR" i="1" dirty="0" err="1"/>
              <a:t>Standards</a:t>
            </a:r>
            <a:r>
              <a:rPr lang="hr-HR" i="1" dirty="0"/>
              <a:t> </a:t>
            </a:r>
            <a:r>
              <a:rPr lang="hr-HR" i="1" dirty="0" err="1"/>
              <a:t>Solutions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Andy </a:t>
            </a:r>
            <a:r>
              <a:rPr lang="hr-HR" dirty="0" err="1"/>
              <a:t>Budd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30–31 (Float Concepts):</a:t>
            </a:r>
            <a:r>
              <a:rPr lang="en-US" dirty="0"/>
              <a:t> Explain text wrapping around floated elements and why floats aren’t recommended for complex layouts.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32 (Exercise 6):</a:t>
            </a:r>
            <a:r>
              <a:rPr lang="en-US" dirty="0"/>
              <a:t> Ask students to float elements in a row, then clear the float for elements below.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Float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Floats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 (float chapter)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Responsive Web Design</a:t>
            </a:r>
            <a:r>
              <a:rPr lang="en-US" dirty="0"/>
              <a:t> by Ethan Marcotte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 https://github.com/dinoDuvnjak/CTK/tree/main/Bootcamp/css-uvod/2.6-css-float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33 (</a:t>
            </a:r>
            <a:r>
              <a:rPr lang="hr-HR" b="1" dirty="0" err="1"/>
              <a:t>Flexbox</a:t>
            </a:r>
            <a:r>
              <a:rPr lang="hr-HR" b="1" dirty="0"/>
              <a:t> &amp; Grid):</a:t>
            </a:r>
            <a:r>
              <a:rPr lang="hr-HR" dirty="0"/>
              <a:t> </a:t>
            </a:r>
            <a:r>
              <a:rPr lang="hr-HR" dirty="0" err="1"/>
              <a:t>Compare</a:t>
            </a:r>
            <a:r>
              <a:rPr lang="hr-HR" dirty="0"/>
              <a:t> use </a:t>
            </a:r>
            <a:r>
              <a:rPr lang="hr-HR" dirty="0" err="1"/>
              <a:t>cases</a:t>
            </a:r>
            <a:r>
              <a:rPr lang="hr-HR" dirty="0"/>
              <a:t>—</a:t>
            </a:r>
            <a:r>
              <a:rPr lang="hr-HR" dirty="0" err="1"/>
              <a:t>Flexbox</a:t>
            </a:r>
            <a:r>
              <a:rPr lang="hr-HR" dirty="0"/>
              <a:t> for one‑</a:t>
            </a:r>
            <a:r>
              <a:rPr lang="hr-HR" dirty="0" err="1"/>
              <a:t>dimensional</a:t>
            </a:r>
            <a:r>
              <a:rPr lang="hr-HR" dirty="0"/>
              <a:t> </a:t>
            </a:r>
            <a:r>
              <a:rPr lang="hr-HR" dirty="0" err="1"/>
              <a:t>layouts</a:t>
            </a:r>
            <a:r>
              <a:rPr lang="hr-HR" dirty="0"/>
              <a:t>, Grid for </a:t>
            </a:r>
            <a:r>
              <a:rPr lang="hr-HR" dirty="0" err="1"/>
              <a:t>two‑dimensional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34 (</a:t>
            </a:r>
            <a:r>
              <a:rPr lang="hr-HR" b="1" dirty="0" err="1"/>
              <a:t>Bootstrap</a:t>
            </a:r>
            <a:r>
              <a:rPr lang="hr-HR" b="1" dirty="0"/>
              <a:t>, </a:t>
            </a:r>
            <a:r>
              <a:rPr lang="hr-HR" b="1" dirty="0" err="1"/>
              <a:t>Tailwind</a:t>
            </a:r>
            <a:r>
              <a:rPr lang="hr-HR" b="1" dirty="0"/>
              <a:t>, </a:t>
            </a:r>
            <a:r>
              <a:rPr lang="hr-HR" b="1" dirty="0" err="1"/>
              <a:t>Bulma</a:t>
            </a:r>
            <a:r>
              <a:rPr lang="hr-HR" b="1" dirty="0"/>
              <a:t>, </a:t>
            </a:r>
            <a:r>
              <a:rPr lang="hr-HR" b="1" dirty="0" err="1"/>
              <a:t>Kendo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snippets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trade‑offs</a:t>
            </a:r>
            <a:r>
              <a:rPr lang="hr-HR" dirty="0"/>
              <a:t> </a:t>
            </a:r>
            <a:r>
              <a:rPr lang="hr-HR" dirty="0" err="1"/>
              <a:t>between</a:t>
            </a:r>
            <a:r>
              <a:rPr lang="hr-HR" dirty="0"/>
              <a:t> </a:t>
            </a:r>
            <a:r>
              <a:rPr lang="hr-HR" dirty="0" err="1"/>
              <a:t>custom</a:t>
            </a:r>
            <a:r>
              <a:rPr lang="hr-HR" dirty="0"/>
              <a:t> CSS vs </a:t>
            </a:r>
            <a:r>
              <a:rPr lang="hr-HR" dirty="0" err="1"/>
              <a:t>utilities</a:t>
            </a:r>
            <a:r>
              <a:rPr lang="hr-HR" dirty="0"/>
              <a:t>/</a:t>
            </a:r>
            <a:r>
              <a:rPr lang="hr-HR" dirty="0" err="1"/>
              <a:t>frameworks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</a:t>
            </a:r>
            <a:r>
              <a:rPr lang="hr-HR" dirty="0" err="1">
                <a:hlinkClick r:id="rId3"/>
              </a:rPr>
              <a:t>Flexbox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Grid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5"/>
              </a:rPr>
              <a:t>Bootstrap</a:t>
            </a:r>
            <a:r>
              <a:rPr lang="hr-HR" dirty="0">
                <a:hlinkClick r:id="rId5"/>
              </a:rPr>
              <a:t> </a:t>
            </a:r>
            <a:r>
              <a:rPr lang="hr-HR" dirty="0" err="1">
                <a:hlinkClick r:id="rId5"/>
              </a:rPr>
              <a:t>Documentation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6"/>
              </a:rPr>
              <a:t>Tailwind</a:t>
            </a:r>
            <a:r>
              <a:rPr lang="hr-HR" dirty="0">
                <a:hlinkClick r:id="rId6"/>
              </a:rPr>
              <a:t> CSS </a:t>
            </a:r>
            <a:r>
              <a:rPr lang="hr-HR" dirty="0" err="1">
                <a:hlinkClick r:id="rId6"/>
              </a:rPr>
              <a:t>Documentation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7"/>
              </a:rPr>
              <a:t>Bulma</a:t>
            </a:r>
            <a:r>
              <a:rPr lang="hr-HR" dirty="0">
                <a:hlinkClick r:id="rId7"/>
              </a:rPr>
              <a:t> </a:t>
            </a:r>
            <a:r>
              <a:rPr lang="hr-HR" dirty="0" err="1">
                <a:hlinkClick r:id="rId7"/>
              </a:rPr>
              <a:t>Documentation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560-EAEF-302C-7BBE-0FF26559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048A0-903B-060F-B5E2-F0B4C33C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ACF3-AB13-EDEE-D033-2664AE1B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CF20-F315-ABC8-7510-FA1FD88EC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68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422A-6994-786A-1B68-4DB40F0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A17AD-88B6-5085-26D6-05F3F261D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B73CC-407F-8962-E7DC-DABA2CEA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side‑</a:t>
            </a:r>
            <a:r>
              <a:rPr lang="hr-HR" dirty="0" err="1"/>
              <a:t>by</a:t>
            </a:r>
            <a:r>
              <a:rPr lang="hr-HR" dirty="0"/>
              <a:t>‑side file </a:t>
            </a:r>
            <a:r>
              <a:rPr lang="hr-HR" dirty="0" err="1"/>
              <a:t>explorer</a:t>
            </a:r>
            <a:r>
              <a:rPr lang="hr-HR" dirty="0"/>
              <a:t> + browser </a:t>
            </a:r>
            <a:r>
              <a:rPr lang="hr-HR" dirty="0" err="1"/>
              <a:t>view</a:t>
            </a:r>
            <a:r>
              <a:rPr lang="hr-HR" dirty="0"/>
              <a:t> for instant </a:t>
            </a:r>
            <a:r>
              <a:rPr lang="hr-HR" dirty="0" err="1"/>
              <a:t>feedback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03C2D-C8CA-5C7D-40B1-C0DE30AB5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7695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side‑</a:t>
            </a:r>
            <a:r>
              <a:rPr lang="hr-HR" dirty="0" err="1"/>
              <a:t>by</a:t>
            </a:r>
            <a:r>
              <a:rPr lang="hr-HR" dirty="0"/>
              <a:t>‑side file </a:t>
            </a:r>
            <a:r>
              <a:rPr lang="hr-HR" dirty="0" err="1"/>
              <a:t>explorer</a:t>
            </a:r>
            <a:r>
              <a:rPr lang="hr-HR" dirty="0"/>
              <a:t> + browser </a:t>
            </a:r>
            <a:r>
              <a:rPr lang="hr-HR" dirty="0" err="1"/>
              <a:t>view</a:t>
            </a:r>
            <a:r>
              <a:rPr lang="hr-HR" dirty="0"/>
              <a:t> for instant </a:t>
            </a:r>
            <a:r>
              <a:rPr lang="hr-HR" dirty="0" err="1"/>
              <a:t>feedback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https://github.com/dinoDuvnjak/CTK/tree/main/SHIFT4IT/css-introduction/3.1-methods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Element Selectors:</a:t>
            </a:r>
            <a:r>
              <a:rPr lang="en-US" dirty="0"/>
              <a:t> Style all &lt;p&gt;, &lt;h1&gt;,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Selectors:</a:t>
            </a:r>
            <a:r>
              <a:rPr lang="en-US" dirty="0"/>
              <a:t> Reuse .highlight across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 Selectors:</a:t>
            </a:r>
            <a:r>
              <a:rPr lang="en-US" dirty="0"/>
              <a:t> Use #main-header once; discuss specificity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Attribute Selectors:</a:t>
            </a:r>
            <a:r>
              <a:rPr lang="en-US" dirty="0"/>
              <a:t> Target [type="text"]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Universal Selector:</a:t>
            </a:r>
            <a:r>
              <a:rPr lang="en-US" dirty="0"/>
              <a:t> Use * { margin:0 } as a reset.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CSS Selectors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W3Schools – CSS Selectors Reference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17.4.2025.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The ID is unique and is used when you want to style only one element</a:t>
            </a:r>
            <a:br>
              <a:rPr lang="en-US" sz="1600" dirty="0"/>
            </a:br>
            <a:r>
              <a:rPr lang="en-US" sz="1600" dirty="0"/>
              <a:t>
👉 Each ID must be unique in the HTML document!
👉 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56" y="4360290"/>
            <a:ext cx="15240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56" y="3480925"/>
            <a:ext cx="4010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With this selector, we can target HTML elements that have a specific attribute</a:t>
            </a:r>
            <a:br>
              <a:rPr lang="en-US" sz="1600" dirty="0"/>
            </a:br>
            <a:r>
              <a:rPr lang="en-US" sz="1600" dirty="0"/>
              <a:t>
👉 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37" y="4479649"/>
            <a:ext cx="24669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37" y="3429000"/>
            <a:ext cx="403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Apply style to ALL elements in an HTML document</a:t>
            </a:r>
            <a:br>
              <a:rPr lang="en-US" sz="1600" dirty="0"/>
            </a:br>
            <a:r>
              <a:rPr lang="en-US" sz="1600" dirty="0"/>
              <a:t>
👉 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7" y="35861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✅ Objective: Add colors using named colors, HEX, and RGB values.
✅ Steps:
1️⃣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2️⃣ Set the color to h1 using named colors.
3️⃣ Set the color for h2 using the HEX code.
4️⃣ Set background-color for h1 using HEX code.
5️⃣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38200" y="20736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✅ Enable inspection of HTML and CSS code</a:t>
            </a:r>
            <a:br>
              <a:rPr lang="en-US" sz="1600" dirty="0"/>
            </a:br>
            <a:r>
              <a:rPr lang="en-US" sz="1600" dirty="0"/>
              <a:t>✅ Detect and test CSS rules</a:t>
            </a:r>
            <a:br>
              <a:rPr lang="en-US" sz="1600" dirty="0"/>
            </a:br>
            <a:r>
              <a:rPr lang="en-US" sz="1600" dirty="0"/>
              <a:t>✅ Change live styles without changing the original code</a:t>
            </a:r>
            <a:br>
              <a:rPr lang="en-US" sz="1600" dirty="0"/>
            </a:br>
            <a:r>
              <a:rPr lang="en-US" sz="1600" dirty="0"/>
              <a:t>✅ Overview of automatically assigned browser styles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8" y="3833525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56B99-CB0B-5807-65CA-C67435CA0957}"/>
              </a:ext>
            </a:extLst>
          </p:cNvPr>
          <p:cNvSpPr txBox="1"/>
          <p:nvPr/>
        </p:nvSpPr>
        <p:spPr>
          <a:xfrm>
            <a:off x="838200" y="34896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Method 1: Via Menu</a:t>
            </a:r>
            <a:br>
              <a:rPr lang="hr-HR" sz="1400" dirty="0"/>
            </a:br>
            <a:r>
              <a:rPr lang="hr-HR" sz="1400" dirty="0"/>
              <a:t>1️⃣ Click on the three dots in the top right corner of Chrome</a:t>
            </a:r>
            <a:br>
              <a:rPr lang="hr-HR" sz="1400" dirty="0"/>
            </a:br>
            <a:r>
              <a:rPr lang="hr-HR" sz="1400" dirty="0"/>
              <a:t>2️⃣ More Tools → Developer Tools</a:t>
            </a:r>
            <a:br>
              <a:rPr lang="hr-HR" sz="1400" dirty="0"/>
            </a:br>
            <a:r>
              <a:rPr lang="hr-HR" sz="1400" dirty="0"/>
              <a:t>
🔹 Method 2: Keyboard Shortcuts</a:t>
            </a:r>
            <a:br>
              <a:rPr lang="hr-HR" sz="1400" dirty="0"/>
            </a:br>
            <a:r>
              <a:rPr lang="hr-HR" sz="1400" dirty="0"/>
              <a:t>📌 Windows/Linux: Ctrl + Shift + I or F12</a:t>
            </a:r>
            <a:br>
              <a:rPr lang="hr-HR" sz="1400" dirty="0"/>
            </a:br>
            <a:r>
              <a:rPr lang="hr-HR" sz="1400" dirty="0"/>
              <a:t>📌 Mac: Cmd + Option + I</a:t>
            </a:r>
            <a:br>
              <a:rPr lang="hr-HR" sz="1400" dirty="0"/>
            </a:br>
            <a:r>
              <a:rPr lang="hr-HR" sz="1400" dirty="0"/>
              <a:t>
🔹 Method 3: Right Click (Fastest!)</a:t>
            </a:r>
            <a:br>
              <a:rPr lang="hr-HR" sz="1400" dirty="0"/>
            </a:br>
            <a:r>
              <a:rPr lang="hr-HR" sz="1400" dirty="0"/>
              <a:t>1️⃣ Right-click on any element on the web page</a:t>
            </a:r>
            <a:br>
              <a:rPr lang="hr-HR" sz="1400" dirty="0"/>
            </a:br>
            <a:r>
              <a:rPr lang="hr-HR" sz="1400" dirty="0"/>
              <a:t>2️⃣ Click Inspect</a:t>
            </a:r>
          </a:p>
        </p:txBody>
      </p:sp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838200" y="235501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Bahnschrift SemiLight" panose="020B0502040204020203" pitchFamily="34" charset="0"/>
              </a:rPr>
              <a:t>👉 The "Computed" tab shows the final result of all applied CSS rules.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✅ Displays all the colors, margins, fonts, and other properties of an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Ignores strikethrough rules that are not active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Allows you to diagnose problems faster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All colors on the page (background, text, links)</a:t>
            </a:r>
            <a:br>
              <a:rPr lang="en-US" dirty="0"/>
            </a:br>
            <a:r>
              <a:rPr lang="en-US" dirty="0"/>
              <a:t>✅ What fonts are used</a:t>
            </a:r>
            <a:br>
              <a:rPr lang="en-US" dirty="0"/>
            </a:br>
            <a:r>
              <a:rPr lang="en-US" dirty="0"/>
              <a:t>✅ What font sizes are applied</a:t>
            </a:r>
          </a:p>
          <a:p>
            <a:r>
              <a:rPr lang="en-US" dirty="0"/>
              <a:t>
🔍 Useful trick: If you see an interesting color on a web page, you can use CSS Overview to quickly get its code and use it in your project.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80" y="246636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HTML element consists of:</a:t>
            </a:r>
          </a:p>
          <a:p>
            <a:r>
              <a:rPr lang="en-US" dirty="0"/>
              <a:t>
</a:t>
            </a:r>
            <a:r>
              <a:rPr lang="en-US" b="1" dirty="0"/>
              <a:t>Content</a:t>
            </a:r>
            <a:r>
              <a:rPr lang="en-US" dirty="0"/>
              <a:t> – Text, image, paragraph, title, etc.
</a:t>
            </a:r>
            <a:br>
              <a:rPr lang="en-US" dirty="0"/>
            </a:br>
            <a:r>
              <a:rPr lang="en-US" b="1" dirty="0"/>
              <a:t>Padding</a:t>
            </a:r>
            <a:r>
              <a:rPr lang="en-US" dirty="0"/>
              <a:t> – Inner Spacing Between Content and Border
</a:t>
            </a:r>
            <a:br>
              <a:rPr lang="en-US" dirty="0"/>
            </a:br>
            <a:r>
              <a:rPr lang="en-US" b="1" dirty="0"/>
              <a:t>Border</a:t>
            </a:r>
            <a:r>
              <a:rPr lang="en-US" dirty="0"/>
              <a:t> – A line that surrounds an element
</a:t>
            </a:r>
            <a:br>
              <a:rPr lang="en-US" dirty="0"/>
            </a:br>
            <a:r>
              <a:rPr lang="en-US" b="1" dirty="0"/>
              <a:t>Margins</a:t>
            </a:r>
            <a:r>
              <a:rPr lang="en-US" dirty="0"/>
              <a:t> – The space between an element and other elements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48" y="328418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Sometimes it is necessary to group elements into "</a:t>
            </a:r>
            <a:r>
              <a:rPr lang="en-US" b="1" dirty="0"/>
              <a:t>containers</a:t>
            </a:r>
            <a:r>
              <a:rPr lang="en-US" dirty="0"/>
              <a:t>" to make it easier to add styles to them.</a:t>
            </a:r>
            <a:br>
              <a:rPr lang="en-US" dirty="0"/>
            </a:br>
            <a:r>
              <a:rPr lang="en-US" dirty="0"/>
              <a:t>
👉 </a:t>
            </a:r>
            <a:r>
              <a:rPr lang="en-US" b="1" dirty="0"/>
              <a:t>&lt;div&gt; </a:t>
            </a:r>
            <a:r>
              <a:rPr lang="en-US" dirty="0"/>
              <a:t>It allows flexibility in the arrangement of elements on the page.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4196077"/>
            <a:ext cx="21336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9" y="2586353"/>
            <a:ext cx="4314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👉A rule that is lower in the CSS file has a higher priority and can override predefined rules.</a:t>
            </a:r>
            <a:br>
              <a:rPr lang="en-US" dirty="0"/>
            </a:br>
            <a:r>
              <a:rPr lang="en-US" dirty="0"/>
              <a:t>
👉 The text &lt;li&gt; will be blue, because the second rule comes later and overruns the first.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978898"/>
            <a:ext cx="432435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💡How CSS decides which style to apply when there are multiple rules for the same element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1719871" y="2465991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CSS is an acronym for Cascading Style Sheets.
💡 What do you mean by "cascading"?
</a:t>
            </a:r>
            <a:br>
              <a:rPr lang="en-US" sz="1400" dirty="0"/>
            </a:br>
            <a:r>
              <a:rPr lang="en-US" sz="1400" dirty="0"/>
              <a:t>👉 Let's imagine a waterfall – water flows from one level to another.
</a:t>
            </a:r>
            <a:br>
              <a:rPr lang="en-US" sz="1400" dirty="0"/>
            </a:br>
            <a:r>
              <a:rPr lang="en-US" sz="1400" dirty="0"/>
              <a:t>👉 Also, CSS styles are applied from the most general to the most specific rules.
</a:t>
            </a:r>
            <a:br>
              <a:rPr lang="en-US" sz="1400" dirty="0"/>
            </a:br>
            <a:r>
              <a:rPr lang="en-US" sz="1400" dirty="0"/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CSS specificity determines which selector takes precedence. Rules with more specifics will beat less specific ones.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1️⃣ Element selector (p, li, h1)</a:t>
            </a:r>
            <a:br>
              <a:rPr lang="en-US" dirty="0"/>
            </a:br>
            <a:r>
              <a:rPr lang="en-US" dirty="0"/>
              <a:t>2️⃣ Class selector (.my-class)</a:t>
            </a:r>
            <a:br>
              <a:rPr lang="en-US" dirty="0"/>
            </a:br>
            <a:r>
              <a:rPr lang="en-US" dirty="0"/>
              <a:t>3️⃣ Attribute selector ([type="text"])</a:t>
            </a:r>
            <a:br>
              <a:rPr lang="en-US" dirty="0"/>
            </a:br>
            <a:r>
              <a:rPr lang="en-US" dirty="0"/>
              <a:t>4️⃣ ID selector (#moj-id)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52" y="2684621"/>
            <a:ext cx="4543676" cy="21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6402033" y="494166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4936"/>
            <a:ext cx="5727168" cy="11332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2508869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👉If you want to make sure that a rule always applies, use !important</a:t>
            </a:r>
          </a:p>
          <a:p>
            <a:r>
              <a:rPr lang="en-US" dirty="0"/>
              <a:t>
Excessive use of !important can complicate the maintenance of CSS. Use it only when it's necessary.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37" y="2717897"/>
            <a:ext cx="2729916" cy="299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350669"/>
            <a:ext cx="5305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👉The element moves 50px to the right and 50px down, but does not affect the other elements. </a:t>
            </a:r>
          </a:p>
          <a:p>
            <a:r>
              <a:rPr lang="en-US" sz="1400" dirty="0"/>
              <a:t>
👉 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762950" y="2521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(default)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52734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1657496" y="4090056"/>
            <a:ext cx="32890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An element moves relative to its nearest parent, which has </a:t>
            </a:r>
            <a:r>
              <a:rPr lang="en-US" sz="1400" dirty="0" err="1"/>
              <a:t>position:relative</a:t>
            </a:r>
            <a:r>
              <a:rPr lang="en-US" sz="1400" dirty="0"/>
              <a:t>
</a:t>
            </a:r>
            <a:br>
              <a:rPr lang="en-US" sz="1400" dirty="0"/>
            </a:br>
            <a:r>
              <a:rPr lang="en-US" sz="1400" dirty="0"/>
              <a:t>👉 If neither parent has a </a:t>
            </a:r>
            <a:r>
              <a:rPr lang="en-US" sz="1400" dirty="0" err="1"/>
              <a:t>postion</a:t>
            </a:r>
            <a:r>
              <a:rPr lang="en-US" sz="1400" dirty="0"/>
              <a:t> set, then it is positioned towards the upper left corner.
👉 Key problem with absolute: An element goes out of the normal flow of the document, so the other elements behave as if it doesn't exist.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element remains in the same place on the screen, even when the user scrolls.
👉 It is used for navigation, back to 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762950" y="25210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11103" y="2527348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z-index determines which element goes above which in the "third dimension" (Z-axis).
👉 The higher the value of → element goes above the others.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2521040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137900"/>
            <a:ext cx="3498433" cy="1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6" y="2889251"/>
            <a:ext cx="4822323" cy="1225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
👉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1626467" y="448312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By default, some HTML elements occupy the entire width of the page, even if their content is not wide.</a:t>
            </a:r>
            <a:br>
              <a:rPr lang="en-US" sz="1400" dirty="0"/>
            </a:br>
            <a:r>
              <a:rPr lang="en-US" sz="1400" dirty="0"/>
              <a:t>👉 Examples: &lt;p&gt;, &lt;div&gt;, &lt;h1&gt;, &lt;section&gt;, &lt;article&gt;, &lt;footer&gt;.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These elements only take up as much space as they need.</a:t>
            </a:r>
            <a:br>
              <a:rPr lang="en-US" sz="1400" dirty="0"/>
            </a:br>
            <a:r>
              <a:rPr lang="en-US" sz="1400" dirty="0"/>
              <a:t>👉 We cannot set their width (</a:t>
            </a:r>
            <a:r>
              <a:rPr lang="en-US" sz="1400" dirty="0" err="1"/>
              <a:t>widght</a:t>
            </a:r>
            <a:r>
              <a:rPr lang="en-US" sz="1400" dirty="0"/>
              <a:t>) or height (height).</a:t>
            </a:r>
            <a:br>
              <a:rPr lang="en-US" sz="1400" dirty="0"/>
            </a:br>
            <a:r>
              <a:rPr lang="en-US" sz="1400" dirty="0"/>
              <a:t>👉 Examples: &lt;span&gt;, &lt;a&gt;, &lt;strong&gt;, &lt;</a:t>
            </a:r>
            <a:r>
              <a:rPr lang="en-US" sz="1400" dirty="0" err="1"/>
              <a:t>em</a:t>
            </a:r>
            <a:r>
              <a:rPr lang="en-US" sz="1400" dirty="0"/>
              <a:t>&gt;.
👉 The elements will stand next to each other and ignore the width and height.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762950" y="252104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611103" y="25273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</a:t>
            </a:r>
            <a:endParaRPr lang="hr-H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873404"/>
            <a:ext cx="3228975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890372"/>
            <a:ext cx="19145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1626467" y="4483129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combines the characteristics of block and inline elements.</a:t>
            </a:r>
            <a:br>
              <a:rPr lang="en-US" sz="1400" dirty="0"/>
            </a:br>
            <a:r>
              <a:rPr lang="en-US" sz="1400" dirty="0"/>
              <a:t>👉 It can have width and height, but does not move to a new row if there is enough space.
👉 The elements will remain in the same row, but now we can adjust the width and height.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595424" y="4520230"/>
            <a:ext cx="3289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1612820" y="2425847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1400" dirty="0"/>
            </a:br>
            <a:r>
              <a:rPr lang="en-US" sz="1400" dirty="0"/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611218" y="3851758"/>
            <a:ext cx="32890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Float allows us to wrap text around elements, such as images, and create designs with "floating" blocks</a:t>
            </a:r>
            <a:endParaRPr lang="hr-H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617196" y="4208804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After elements that use float, sometimes it is necessary to clean the floating effect.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👉 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4901302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is best for:
✅ Wrap text around a picture 🖼️
✅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633971"/>
            <a:ext cx="1714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06" y="2594003"/>
            <a:ext cx="1924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68" y="2723177"/>
            <a:ext cx="1312135" cy="2360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2158902" y="4581596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🚫 Float is NOT a recommended technique for complex layouts.
✔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42" y="2723177"/>
            <a:ext cx="1056860" cy="1372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2194025" y="2237304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practice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518940" y="223730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practice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46733" y="199177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212766" y="200552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Grid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Desktop → Two columns</a:t>
            </a:r>
            <a:br>
              <a:rPr lang="hr-HR" sz="1200" dirty="0"/>
            </a:br>
            <a:r>
              <a:rPr lang="hr-HR" sz="1200" dirty="0"/>
              <a:t>📱 Mobile → Single Column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92546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It allows you to create complex layouts using rows and columns.
👉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66" y="2449879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33" y="2449879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Elements are OK (horizontal)</a:t>
            </a:r>
            <a:br>
              <a:rPr lang="en-US" sz="1200" dirty="0"/>
            </a:br>
            <a:r>
              <a:rPr lang="en-US" sz="1200" dirty="0"/>
              <a:t>📱 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7352" y="547109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6446733" y="199177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Bootstrap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1155571" y="432346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2 columns (50% - 50%)</a:t>
            </a:r>
            <a:br>
              <a:rPr lang="en-US" sz="1200" dirty="0"/>
            </a:br>
            <a:r>
              <a:rPr lang="en-US" sz="1200" dirty="0"/>
              <a:t>📱 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1155571" y="5070574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6410713" y="2569154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41" y="2675942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6FFB-0AE4-25F3-D1EF-ED8EA5AA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DB6AE-186E-BA07-DB21-32E6419E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80ECB-F198-D148-616B-598449312C8E}"/>
              </a:ext>
            </a:extLst>
          </p:cNvPr>
          <p:cNvSpPr txBox="1"/>
          <p:nvPr/>
        </p:nvSpPr>
        <p:spPr>
          <a:xfrm>
            <a:off x="939560" y="2197893"/>
            <a:ext cx="110594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Enhance Your Classroom Management Website with CSS and Responsive Design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Add CSS Styling: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Improve the look and feel of your classroom management website by adding custom CSS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Ensure that the design is visually appealing and consistent.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Use a Responsive Framework: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To make development easier and ensure responsiveness, use any popular framework like </a:t>
            </a:r>
            <a:r>
              <a:rPr lang="en-US" sz="1400" b="1" dirty="0"/>
              <a:t>Bootstrap</a:t>
            </a:r>
            <a:r>
              <a:rPr lang="en-US" sz="1400" dirty="0"/>
              <a:t>, </a:t>
            </a:r>
            <a:r>
              <a:rPr lang="en-US" sz="1400" b="1" dirty="0" err="1"/>
              <a:t>Bulma</a:t>
            </a:r>
            <a:r>
              <a:rPr lang="en-US" sz="1400" dirty="0"/>
              <a:t>, or any other framework of your choice.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Ensure Full Responsiveness: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website should be fully responsive, adapting seamlessly to both mobile and large screens.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Optimize the layout and elements to provide a smooth user experience on different screen sizes.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Update on GitHub: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Once the improvements are complete, commit and push the updated code to your </a:t>
            </a:r>
            <a:r>
              <a:rPr lang="en-US" sz="1400" b="1" dirty="0"/>
              <a:t>GitHub repository</a:t>
            </a:r>
            <a:r>
              <a:rPr lang="en-US" sz="1400" dirty="0"/>
              <a:t>.</a:t>
            </a:r>
          </a:p>
          <a:p>
            <a:r>
              <a:rPr lang="en-US" sz="1400" dirty="0"/>
              <a:t>👉 This will make your site more professional and user-friendly across all devices! 😎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79156-E858-0F9B-2637-884323F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09" y="500103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B294-D4D7-0492-8CBC-CF5B0BD9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011" y="5089933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10" y="4516465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with Inline CSS
🔹 Difficult to maintain</a:t>
            </a:r>
            <a:br>
              <a:rPr lang="en-US" dirty="0"/>
            </a:br>
            <a:r>
              <a:rPr lang="en-US" dirty="0"/>
              <a:t>🔹 Not practical for multiple elements</a:t>
            </a:r>
            <a:br>
              <a:rPr lang="en-US" dirty="0"/>
            </a:br>
            <a:r>
              <a:rPr lang="en-US" dirty="0"/>
              <a:t>🔹 It is not used often, except for quick changes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3314476"/>
            <a:ext cx="5099291" cy="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9352-4B4E-CA17-E7D3-4F175F4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F6FE-716D-8870-775F-1111E865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-EXTERNAL CSS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03F96-0B84-DD16-93C2-5194FD687F18}"/>
              </a:ext>
            </a:extLst>
          </p:cNvPr>
          <p:cNvSpPr txBox="1"/>
          <p:nvPr/>
        </p:nvSpPr>
        <p:spPr>
          <a:xfrm>
            <a:off x="1089743" y="3406611"/>
            <a:ext cx="61428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Easier maintenance – all styles in one place
👉 Multiple pages use the same CSS file.
👉 Faster loading – browsers cache CSS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BC7D6-1C2E-F87D-D050-7F4C34CE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0" y="3482514"/>
            <a:ext cx="4210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hr-HR" altLang="sr-Latn-RS" sz="2800" dirty="0">
                <a:latin typeface="Bahnschrift SemiLight" panose="020B0502040204020203" pitchFamily="34" charset="0"/>
              </a:rPr>
              <a:t>✅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✅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1️⃣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2️⃣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3️⃣Uses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429000"/>
            <a:ext cx="8546373" cy="1324525"/>
            <a:chOff x="1116919" y="2804360"/>
            <a:chExt cx="8546373" cy="1324525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/>
                <a:t>👉 Apply the style to all h1 elements and HTML files</a:t>
              </a:r>
              <a:endParaRPr lang="it-IT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⚠ 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Classes are used to group multiple elements that share the same style</a:t>
            </a:r>
            <a:br>
              <a:rPr lang="en-US" sz="1600" dirty="0"/>
            </a:br>
            <a:r>
              <a:rPr lang="en-US" sz="1600" dirty="0"/>
              <a:t>
👉 You can add the same class to multiple elements!</a:t>
            </a:r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300403"/>
            <a:ext cx="170497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260944"/>
            <a:ext cx="4162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399</TotalTime>
  <Words>3418</Words>
  <Application>Microsoft Office PowerPoint</Application>
  <PresentationFormat>Widescreen</PresentationFormat>
  <Paragraphs>309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CSS-INLINE CSS</vt:lpstr>
      <vt:lpstr>CSS-INTERNAL CSS</vt:lpstr>
      <vt:lpstr>CSS-EXTERNAL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EXERCISE 5</vt:lpstr>
      <vt:lpstr>CSS – FLOAT</vt:lpstr>
      <vt:lpstr>CSS – FLOAT</vt:lpstr>
      <vt:lpstr>CSS – EXERCISE 6</vt:lpstr>
      <vt:lpstr>CSS – RESPONSIVNESS</vt:lpstr>
      <vt:lpstr>CSS – RESPONSIVNESS</vt:lpstr>
      <vt:lpstr>CSS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94</cp:revision>
  <dcterms:created xsi:type="dcterms:W3CDTF">2024-02-12T13:35:47Z</dcterms:created>
  <dcterms:modified xsi:type="dcterms:W3CDTF">2025-04-17T14:57:42Z</dcterms:modified>
</cp:coreProperties>
</file>